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9"/>
  </p:notesMasterIdLst>
  <p:sldIdLst>
    <p:sldId id="278" r:id="rId5"/>
    <p:sldId id="279" r:id="rId6"/>
    <p:sldId id="311" r:id="rId7"/>
    <p:sldId id="280" r:id="rId8"/>
    <p:sldId id="281" r:id="rId9"/>
    <p:sldId id="285" r:id="rId10"/>
    <p:sldId id="284" r:id="rId11"/>
    <p:sldId id="289" r:id="rId12"/>
    <p:sldId id="288" r:id="rId13"/>
    <p:sldId id="283" r:id="rId14"/>
    <p:sldId id="291" r:id="rId15"/>
    <p:sldId id="287" r:id="rId16"/>
    <p:sldId id="290" r:id="rId17"/>
    <p:sldId id="293" r:id="rId18"/>
    <p:sldId id="292" r:id="rId19"/>
    <p:sldId id="282" r:id="rId20"/>
    <p:sldId id="294" r:id="rId21"/>
    <p:sldId id="295" r:id="rId22"/>
    <p:sldId id="296" r:id="rId23"/>
    <p:sldId id="298" r:id="rId24"/>
    <p:sldId id="299" r:id="rId25"/>
    <p:sldId id="301" r:id="rId26"/>
    <p:sldId id="302" r:id="rId27"/>
    <p:sldId id="300" r:id="rId28"/>
    <p:sldId id="286" r:id="rId29"/>
    <p:sldId id="303" r:id="rId30"/>
    <p:sldId id="307" r:id="rId31"/>
    <p:sldId id="305" r:id="rId32"/>
    <p:sldId id="304" r:id="rId33"/>
    <p:sldId id="306" r:id="rId34"/>
    <p:sldId id="310" r:id="rId35"/>
    <p:sldId id="309" r:id="rId36"/>
    <p:sldId id="308" r:id="rId37"/>
    <p:sldId id="29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p:scale>
          <a:sx n="78" d="100"/>
          <a:sy n="78" d="100"/>
        </p:scale>
        <p:origin x="878"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7/10/2025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7/10/2025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7/10/2025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7/10/2025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7/10/2025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7/10/2025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7/10/2025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7/10/2025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7/10/2025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7/10/2025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945532"/>
            <a:ext cx="3485073" cy="1381328"/>
          </a:xfrm>
        </p:spPr>
        <p:txBody>
          <a:bodyPr>
            <a:normAutofit/>
          </a:bodyPr>
          <a:lstStyle/>
          <a:p>
            <a:pPr algn="l"/>
            <a:r>
              <a:rPr lang="en-US" sz="4000" dirty="0"/>
              <a:t>Presentation on </a:t>
            </a:r>
            <a:br>
              <a:rPr lang="en-US" sz="4000" dirty="0"/>
            </a:br>
            <a:r>
              <a:rPr lang="en-US" sz="4000" dirty="0"/>
              <a:t>POWER BI </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3531141"/>
            <a:ext cx="3485072" cy="1653336"/>
          </a:xfrm>
        </p:spPr>
        <p:txBody>
          <a:bodyPr>
            <a:normAutofit/>
          </a:bodyPr>
          <a:lstStyle/>
          <a:p>
            <a:pPr algn="l"/>
            <a:r>
              <a:rPr lang="en-US" sz="2300" dirty="0"/>
              <a:t>TASK ANALYSIS</a:t>
            </a:r>
          </a:p>
          <a:p>
            <a:pPr algn="l"/>
            <a:endParaRPr lang="en-US" sz="230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2622C-3279-7715-9FD3-A39209110F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546A4C-DD88-7834-6978-FB8937BFC4B7}"/>
              </a:ext>
            </a:extLst>
          </p:cNvPr>
          <p:cNvSpPr>
            <a:spLocks noGrp="1"/>
          </p:cNvSpPr>
          <p:nvPr>
            <p:ph type="title"/>
          </p:nvPr>
        </p:nvSpPr>
        <p:spPr/>
        <p:txBody>
          <a:bodyPr>
            <a:normAutofit fontScale="90000"/>
          </a:bodyPr>
          <a:lstStyle/>
          <a:p>
            <a:r>
              <a:rPr lang="en-US" b="1" dirty="0">
                <a:effectLst/>
              </a:rPr>
              <a:t>3: Creating Visualizations</a:t>
            </a:r>
            <a:br>
              <a:rPr lang="en-US" b="1" dirty="0">
                <a:effectLst/>
              </a:rPr>
            </a:br>
            <a:r>
              <a:rPr lang="en-US" b="1" dirty="0">
                <a:effectLst/>
              </a:rPr>
              <a:t>Total Number of Colleges</a:t>
            </a:r>
            <a:r>
              <a:rPr lang="en-US" dirty="0">
                <a:effectLst/>
              </a:rPr>
              <a:t> </a:t>
            </a:r>
            <a:endParaRPr lang="en-IN" dirty="0"/>
          </a:p>
        </p:txBody>
      </p:sp>
      <p:pic>
        <p:nvPicPr>
          <p:cNvPr id="3" name="Picture 2">
            <a:extLst>
              <a:ext uri="{FF2B5EF4-FFF2-40B4-BE49-F238E27FC236}">
                <a16:creationId xmlns:a16="http://schemas.microsoft.com/office/drawing/2014/main" id="{019AA095-BC68-601A-E29E-588FE02D0A19}"/>
              </a:ext>
            </a:extLst>
          </p:cNvPr>
          <p:cNvPicPr>
            <a:picLocks noChangeAspect="1"/>
          </p:cNvPicPr>
          <p:nvPr/>
        </p:nvPicPr>
        <p:blipFill>
          <a:blip r:embed="rId2"/>
          <a:stretch>
            <a:fillRect/>
          </a:stretch>
        </p:blipFill>
        <p:spPr>
          <a:xfrm>
            <a:off x="807106" y="2120793"/>
            <a:ext cx="10353762" cy="4458589"/>
          </a:xfrm>
          <a:prstGeom prst="rect">
            <a:avLst/>
          </a:prstGeom>
        </p:spPr>
      </p:pic>
    </p:spTree>
    <p:extLst>
      <p:ext uri="{BB962C8B-B14F-4D97-AF65-F5344CB8AC3E}">
        <p14:creationId xmlns:p14="http://schemas.microsoft.com/office/powerpoint/2010/main" val="222815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8B863-ED07-7702-83F8-8A431FA182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B7FF00-CB6C-7C68-AFB8-07ADC966A50C}"/>
              </a:ext>
            </a:extLst>
          </p:cNvPr>
          <p:cNvSpPr>
            <a:spLocks noGrp="1"/>
          </p:cNvSpPr>
          <p:nvPr>
            <p:ph type="title"/>
          </p:nvPr>
        </p:nvSpPr>
        <p:spPr/>
        <p:txBody>
          <a:bodyPr/>
          <a:lstStyle/>
          <a:p>
            <a:r>
              <a:rPr lang="en-US" b="1" dirty="0">
                <a:effectLst/>
              </a:rPr>
              <a:t>Total Unique Courses</a:t>
            </a:r>
            <a:r>
              <a:rPr lang="en-US" dirty="0">
                <a:effectLst/>
              </a:rPr>
              <a:t> </a:t>
            </a:r>
            <a:endParaRPr lang="en-IN" dirty="0"/>
          </a:p>
        </p:txBody>
      </p:sp>
      <p:pic>
        <p:nvPicPr>
          <p:cNvPr id="3" name="Picture 2">
            <a:extLst>
              <a:ext uri="{FF2B5EF4-FFF2-40B4-BE49-F238E27FC236}">
                <a16:creationId xmlns:a16="http://schemas.microsoft.com/office/drawing/2014/main" id="{3D554ADF-AFB6-6EF5-1198-754502602EB0}"/>
              </a:ext>
            </a:extLst>
          </p:cNvPr>
          <p:cNvPicPr>
            <a:picLocks noChangeAspect="1"/>
          </p:cNvPicPr>
          <p:nvPr/>
        </p:nvPicPr>
        <p:blipFill>
          <a:blip r:embed="rId2"/>
          <a:stretch>
            <a:fillRect/>
          </a:stretch>
        </p:blipFill>
        <p:spPr>
          <a:xfrm>
            <a:off x="296693" y="2117988"/>
            <a:ext cx="11598613" cy="4342231"/>
          </a:xfrm>
          <a:prstGeom prst="rect">
            <a:avLst/>
          </a:prstGeom>
        </p:spPr>
      </p:pic>
    </p:spTree>
    <p:extLst>
      <p:ext uri="{BB962C8B-B14F-4D97-AF65-F5344CB8AC3E}">
        <p14:creationId xmlns:p14="http://schemas.microsoft.com/office/powerpoint/2010/main" val="3607835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44DCD-7CBC-8D82-0B0A-A690B990E3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231C5F-AF9D-2AC3-3E0B-3BEE6C79AA45}"/>
              </a:ext>
            </a:extLst>
          </p:cNvPr>
          <p:cNvSpPr>
            <a:spLocks noGrp="1"/>
          </p:cNvSpPr>
          <p:nvPr>
            <p:ph type="title"/>
          </p:nvPr>
        </p:nvSpPr>
        <p:spPr/>
        <p:txBody>
          <a:bodyPr/>
          <a:lstStyle/>
          <a:p>
            <a:r>
              <a:rPr lang="en-US" b="1" dirty="0">
                <a:effectLst/>
              </a:rPr>
              <a:t>% of Professional Courses</a:t>
            </a:r>
            <a:r>
              <a:rPr lang="en-US" dirty="0">
                <a:effectLst/>
              </a:rPr>
              <a:t> </a:t>
            </a:r>
            <a:endParaRPr lang="en-IN" dirty="0"/>
          </a:p>
        </p:txBody>
      </p:sp>
      <p:pic>
        <p:nvPicPr>
          <p:cNvPr id="3" name="Picture 2">
            <a:extLst>
              <a:ext uri="{FF2B5EF4-FFF2-40B4-BE49-F238E27FC236}">
                <a16:creationId xmlns:a16="http://schemas.microsoft.com/office/drawing/2014/main" id="{5EB6B84A-5349-DBBE-22C7-C2AA56755DE5}"/>
              </a:ext>
            </a:extLst>
          </p:cNvPr>
          <p:cNvPicPr>
            <a:picLocks noChangeAspect="1"/>
          </p:cNvPicPr>
          <p:nvPr/>
        </p:nvPicPr>
        <p:blipFill>
          <a:blip r:embed="rId2"/>
          <a:stretch>
            <a:fillRect/>
          </a:stretch>
        </p:blipFill>
        <p:spPr>
          <a:xfrm>
            <a:off x="661480" y="2032645"/>
            <a:ext cx="11073319" cy="4491615"/>
          </a:xfrm>
          <a:prstGeom prst="rect">
            <a:avLst/>
          </a:prstGeom>
        </p:spPr>
      </p:pic>
    </p:spTree>
    <p:extLst>
      <p:ext uri="{BB962C8B-B14F-4D97-AF65-F5344CB8AC3E}">
        <p14:creationId xmlns:p14="http://schemas.microsoft.com/office/powerpoint/2010/main" val="688188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AA764-F0F1-DAD8-A633-8948E3DC40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63A851-705A-3520-4CA0-C72DDA9A485D}"/>
              </a:ext>
            </a:extLst>
          </p:cNvPr>
          <p:cNvSpPr>
            <a:spLocks noGrp="1"/>
          </p:cNvSpPr>
          <p:nvPr>
            <p:ph type="title"/>
          </p:nvPr>
        </p:nvSpPr>
        <p:spPr/>
        <p:txBody>
          <a:bodyPr/>
          <a:lstStyle/>
          <a:p>
            <a:r>
              <a:rPr lang="en-US" b="1" dirty="0">
                <a:effectLst/>
              </a:rPr>
              <a:t>Average Course Duration</a:t>
            </a:r>
            <a:r>
              <a:rPr lang="en-US" dirty="0">
                <a:effectLst/>
              </a:rPr>
              <a:t> </a:t>
            </a:r>
            <a:endParaRPr lang="en-IN" dirty="0"/>
          </a:p>
        </p:txBody>
      </p:sp>
      <p:pic>
        <p:nvPicPr>
          <p:cNvPr id="3" name="Picture 2">
            <a:extLst>
              <a:ext uri="{FF2B5EF4-FFF2-40B4-BE49-F238E27FC236}">
                <a16:creationId xmlns:a16="http://schemas.microsoft.com/office/drawing/2014/main" id="{823B68B2-5769-E380-EBBB-F0F2114EF634}"/>
              </a:ext>
            </a:extLst>
          </p:cNvPr>
          <p:cNvPicPr>
            <a:picLocks noChangeAspect="1"/>
          </p:cNvPicPr>
          <p:nvPr/>
        </p:nvPicPr>
        <p:blipFill>
          <a:blip r:embed="rId2"/>
          <a:stretch>
            <a:fillRect/>
          </a:stretch>
        </p:blipFill>
        <p:spPr>
          <a:xfrm>
            <a:off x="1060026" y="2008378"/>
            <a:ext cx="10353762" cy="4542713"/>
          </a:xfrm>
          <a:prstGeom prst="rect">
            <a:avLst/>
          </a:prstGeom>
        </p:spPr>
      </p:pic>
    </p:spTree>
    <p:extLst>
      <p:ext uri="{BB962C8B-B14F-4D97-AF65-F5344CB8AC3E}">
        <p14:creationId xmlns:p14="http://schemas.microsoft.com/office/powerpoint/2010/main" val="1946524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88B5C-63F0-79C0-2EF3-C7928EBCB8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730C16-994C-32B9-331B-CBB285D3CE9F}"/>
              </a:ext>
            </a:extLst>
          </p:cNvPr>
          <p:cNvSpPr>
            <a:spLocks noGrp="1"/>
          </p:cNvSpPr>
          <p:nvPr>
            <p:ph type="title"/>
          </p:nvPr>
        </p:nvSpPr>
        <p:spPr/>
        <p:txBody>
          <a:bodyPr>
            <a:normAutofit fontScale="90000"/>
          </a:bodyPr>
          <a:lstStyle/>
          <a:p>
            <a:r>
              <a:rPr lang="en-US" b="1" dirty="0">
                <a:effectLst/>
              </a:rPr>
              <a:t>Bar Charts:</a:t>
            </a:r>
            <a:br>
              <a:rPr lang="en-IN" dirty="0">
                <a:effectLst/>
              </a:rPr>
            </a:br>
            <a:r>
              <a:rPr lang="en-US" dirty="0">
                <a:effectLst/>
              </a:rPr>
              <a:t>Number of Courses by Course Category.</a:t>
            </a:r>
            <a:br>
              <a:rPr lang="en-IN" dirty="0">
                <a:effectLst/>
              </a:rPr>
            </a:br>
            <a:endParaRPr lang="en-IN" dirty="0"/>
          </a:p>
        </p:txBody>
      </p:sp>
      <p:pic>
        <p:nvPicPr>
          <p:cNvPr id="3" name="Picture 2">
            <a:extLst>
              <a:ext uri="{FF2B5EF4-FFF2-40B4-BE49-F238E27FC236}">
                <a16:creationId xmlns:a16="http://schemas.microsoft.com/office/drawing/2014/main" id="{08BBD703-A2F5-9ABB-8EA2-41E6C00BEB4B}"/>
              </a:ext>
            </a:extLst>
          </p:cNvPr>
          <p:cNvPicPr>
            <a:picLocks noChangeAspect="1"/>
          </p:cNvPicPr>
          <p:nvPr/>
        </p:nvPicPr>
        <p:blipFill>
          <a:blip r:embed="rId2"/>
          <a:stretch>
            <a:fillRect/>
          </a:stretch>
        </p:blipFill>
        <p:spPr>
          <a:xfrm>
            <a:off x="739302" y="2068241"/>
            <a:ext cx="10878766" cy="4555483"/>
          </a:xfrm>
          <a:prstGeom prst="rect">
            <a:avLst/>
          </a:prstGeom>
        </p:spPr>
      </p:pic>
    </p:spTree>
    <p:extLst>
      <p:ext uri="{BB962C8B-B14F-4D97-AF65-F5344CB8AC3E}">
        <p14:creationId xmlns:p14="http://schemas.microsoft.com/office/powerpoint/2010/main" val="95574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91FC7-133E-39D8-2CEF-6E5F152718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DF7DD-7605-1F01-C0A0-8652A4A683EA}"/>
              </a:ext>
            </a:extLst>
          </p:cNvPr>
          <p:cNvSpPr>
            <a:spLocks noGrp="1"/>
          </p:cNvSpPr>
          <p:nvPr>
            <p:ph type="title"/>
          </p:nvPr>
        </p:nvSpPr>
        <p:spPr>
          <a:xfrm>
            <a:off x="865762" y="609600"/>
            <a:ext cx="10401795" cy="956553"/>
          </a:xfrm>
        </p:spPr>
        <p:txBody>
          <a:bodyPr>
            <a:normAutofit fontScale="90000"/>
          </a:bodyPr>
          <a:lstStyle/>
          <a:p>
            <a:r>
              <a:rPr lang="en-US" dirty="0">
                <a:effectLst/>
              </a:rPr>
              <a:t>College Count by District.</a:t>
            </a:r>
            <a:br>
              <a:rPr lang="en-IN" dirty="0">
                <a:effectLst/>
              </a:rPr>
            </a:br>
            <a:endParaRPr lang="en-IN" dirty="0"/>
          </a:p>
        </p:txBody>
      </p:sp>
      <p:pic>
        <p:nvPicPr>
          <p:cNvPr id="3" name="Picture 2">
            <a:extLst>
              <a:ext uri="{FF2B5EF4-FFF2-40B4-BE49-F238E27FC236}">
                <a16:creationId xmlns:a16="http://schemas.microsoft.com/office/drawing/2014/main" id="{B0BB50AB-D78D-9E16-B197-2AA24B8B0BFF}"/>
              </a:ext>
            </a:extLst>
          </p:cNvPr>
          <p:cNvPicPr>
            <a:picLocks noChangeAspect="1"/>
          </p:cNvPicPr>
          <p:nvPr/>
        </p:nvPicPr>
        <p:blipFill>
          <a:blip r:embed="rId2"/>
          <a:stretch>
            <a:fillRect/>
          </a:stretch>
        </p:blipFill>
        <p:spPr>
          <a:xfrm>
            <a:off x="398834" y="1866900"/>
            <a:ext cx="11063592" cy="4881810"/>
          </a:xfrm>
          <a:prstGeom prst="rect">
            <a:avLst/>
          </a:prstGeom>
        </p:spPr>
      </p:pic>
    </p:spTree>
    <p:extLst>
      <p:ext uri="{BB962C8B-B14F-4D97-AF65-F5344CB8AC3E}">
        <p14:creationId xmlns:p14="http://schemas.microsoft.com/office/powerpoint/2010/main" val="1328568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8F8A6-A029-D266-24F0-1C6BD90BB3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57B942-ABDE-9947-640D-CCFFCE37AE0F}"/>
              </a:ext>
            </a:extLst>
          </p:cNvPr>
          <p:cNvSpPr>
            <a:spLocks noGrp="1"/>
          </p:cNvSpPr>
          <p:nvPr>
            <p:ph type="title"/>
          </p:nvPr>
        </p:nvSpPr>
        <p:spPr/>
        <p:txBody>
          <a:bodyPr>
            <a:normAutofit fontScale="90000"/>
          </a:bodyPr>
          <a:lstStyle/>
          <a:p>
            <a:r>
              <a:rPr lang="en-US" dirty="0">
                <a:effectLst/>
              </a:rPr>
              <a:t>Top 10 Colleges by Course Count using a Top N filter.</a:t>
            </a:r>
            <a:br>
              <a:rPr lang="en-IN" dirty="0">
                <a:effectLst/>
              </a:rPr>
            </a:br>
            <a:endParaRPr lang="en-IN" dirty="0"/>
          </a:p>
        </p:txBody>
      </p:sp>
      <p:pic>
        <p:nvPicPr>
          <p:cNvPr id="3" name="Picture 2">
            <a:extLst>
              <a:ext uri="{FF2B5EF4-FFF2-40B4-BE49-F238E27FC236}">
                <a16:creationId xmlns:a16="http://schemas.microsoft.com/office/drawing/2014/main" id="{CBE70D5E-D6CE-4424-2120-A8CC716A7FE4}"/>
              </a:ext>
            </a:extLst>
          </p:cNvPr>
          <p:cNvPicPr>
            <a:picLocks noChangeAspect="1"/>
          </p:cNvPicPr>
          <p:nvPr/>
        </p:nvPicPr>
        <p:blipFill>
          <a:blip r:embed="rId2"/>
          <a:stretch>
            <a:fillRect/>
          </a:stretch>
        </p:blipFill>
        <p:spPr>
          <a:xfrm>
            <a:off x="454235" y="1974576"/>
            <a:ext cx="11272881" cy="4755747"/>
          </a:xfrm>
          <a:prstGeom prst="rect">
            <a:avLst/>
          </a:prstGeom>
        </p:spPr>
      </p:pic>
    </p:spTree>
    <p:extLst>
      <p:ext uri="{BB962C8B-B14F-4D97-AF65-F5344CB8AC3E}">
        <p14:creationId xmlns:p14="http://schemas.microsoft.com/office/powerpoint/2010/main" val="3099711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881DC-916E-7B17-0E14-3406AD1DE9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F3D8FA-02F3-50F9-F7BF-A03536BDA343}"/>
              </a:ext>
            </a:extLst>
          </p:cNvPr>
          <p:cNvSpPr>
            <a:spLocks noGrp="1"/>
          </p:cNvSpPr>
          <p:nvPr>
            <p:ph type="title"/>
          </p:nvPr>
        </p:nvSpPr>
        <p:spPr/>
        <p:txBody>
          <a:bodyPr>
            <a:normAutofit fontScale="90000"/>
          </a:bodyPr>
          <a:lstStyle/>
          <a:p>
            <a:r>
              <a:rPr lang="en-US" b="1" dirty="0">
                <a:effectLst/>
              </a:rPr>
              <a:t>Pie Charts:</a:t>
            </a:r>
            <a:br>
              <a:rPr lang="en-IN" dirty="0">
                <a:effectLst/>
              </a:rPr>
            </a:br>
            <a:r>
              <a:rPr lang="en-US" dirty="0">
                <a:effectLst/>
              </a:rPr>
              <a:t>Aided vs Unaided (Aided Unaided).</a:t>
            </a:r>
            <a:br>
              <a:rPr lang="en-IN" dirty="0">
                <a:effectLst/>
              </a:rPr>
            </a:br>
            <a:endParaRPr lang="en-IN" dirty="0"/>
          </a:p>
        </p:txBody>
      </p:sp>
      <p:pic>
        <p:nvPicPr>
          <p:cNvPr id="3" name="Picture 2">
            <a:extLst>
              <a:ext uri="{FF2B5EF4-FFF2-40B4-BE49-F238E27FC236}">
                <a16:creationId xmlns:a16="http://schemas.microsoft.com/office/drawing/2014/main" id="{46BDCFD3-3731-D398-CCC8-468648DB5C6C}"/>
              </a:ext>
            </a:extLst>
          </p:cNvPr>
          <p:cNvPicPr>
            <a:picLocks noChangeAspect="1"/>
          </p:cNvPicPr>
          <p:nvPr/>
        </p:nvPicPr>
        <p:blipFill>
          <a:blip r:embed="rId2"/>
          <a:stretch>
            <a:fillRect/>
          </a:stretch>
        </p:blipFill>
        <p:spPr>
          <a:xfrm>
            <a:off x="913795" y="2108007"/>
            <a:ext cx="10674485" cy="4463269"/>
          </a:xfrm>
          <a:prstGeom prst="rect">
            <a:avLst/>
          </a:prstGeom>
        </p:spPr>
      </p:pic>
    </p:spTree>
    <p:extLst>
      <p:ext uri="{BB962C8B-B14F-4D97-AF65-F5344CB8AC3E}">
        <p14:creationId xmlns:p14="http://schemas.microsoft.com/office/powerpoint/2010/main" val="1408124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D0A71-6EFD-6A83-9446-519426A14E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5B9227-AF9A-D9F2-92B3-6551D0CB8A4B}"/>
              </a:ext>
            </a:extLst>
          </p:cNvPr>
          <p:cNvSpPr>
            <a:spLocks noGrp="1"/>
          </p:cNvSpPr>
          <p:nvPr>
            <p:ph type="title"/>
          </p:nvPr>
        </p:nvSpPr>
        <p:spPr/>
        <p:txBody>
          <a:bodyPr>
            <a:normAutofit fontScale="90000"/>
          </a:bodyPr>
          <a:lstStyle/>
          <a:p>
            <a:r>
              <a:rPr lang="en-US" dirty="0">
                <a:effectLst/>
              </a:rPr>
              <a:t>UG vs PG (</a:t>
            </a:r>
            <a:r>
              <a:rPr lang="en-US" dirty="0" err="1">
                <a:effectLst/>
              </a:rPr>
              <a:t>Course_Type</a:t>
            </a:r>
            <a:r>
              <a:rPr lang="en-US" dirty="0">
                <a:effectLst/>
              </a:rPr>
              <a:t>).</a:t>
            </a:r>
            <a:br>
              <a:rPr lang="en-IN" dirty="0">
                <a:effectLst/>
              </a:rPr>
            </a:br>
            <a:endParaRPr lang="en-IN" dirty="0"/>
          </a:p>
        </p:txBody>
      </p:sp>
      <p:pic>
        <p:nvPicPr>
          <p:cNvPr id="3" name="Picture 2">
            <a:extLst>
              <a:ext uri="{FF2B5EF4-FFF2-40B4-BE49-F238E27FC236}">
                <a16:creationId xmlns:a16="http://schemas.microsoft.com/office/drawing/2014/main" id="{B18D8CEA-172D-89F1-F61A-EF82F43B72FB}"/>
              </a:ext>
            </a:extLst>
          </p:cNvPr>
          <p:cNvPicPr>
            <a:picLocks noChangeAspect="1"/>
          </p:cNvPicPr>
          <p:nvPr/>
        </p:nvPicPr>
        <p:blipFill>
          <a:blip r:embed="rId2"/>
          <a:stretch>
            <a:fillRect/>
          </a:stretch>
        </p:blipFill>
        <p:spPr>
          <a:xfrm>
            <a:off x="1245141" y="2133202"/>
            <a:ext cx="9896272" cy="4286323"/>
          </a:xfrm>
          <a:prstGeom prst="rect">
            <a:avLst/>
          </a:prstGeom>
        </p:spPr>
      </p:pic>
    </p:spTree>
    <p:extLst>
      <p:ext uri="{BB962C8B-B14F-4D97-AF65-F5344CB8AC3E}">
        <p14:creationId xmlns:p14="http://schemas.microsoft.com/office/powerpoint/2010/main" val="858261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827CB-3A9D-FDC1-1FF1-F9B889968A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B0325A-E776-B4E0-3269-BDC6B1A59C02}"/>
              </a:ext>
            </a:extLst>
          </p:cNvPr>
          <p:cNvSpPr>
            <a:spLocks noGrp="1"/>
          </p:cNvSpPr>
          <p:nvPr>
            <p:ph type="title"/>
          </p:nvPr>
        </p:nvSpPr>
        <p:spPr/>
        <p:txBody>
          <a:bodyPr>
            <a:normAutofit fontScale="90000"/>
          </a:bodyPr>
          <a:lstStyle/>
          <a:p>
            <a:r>
              <a:rPr lang="en-US" b="1" dirty="0">
                <a:effectLst/>
              </a:rPr>
              <a:t>Line Chart:</a:t>
            </a:r>
            <a:br>
              <a:rPr lang="en-IN" dirty="0">
                <a:effectLst/>
              </a:rPr>
            </a:br>
            <a:r>
              <a:rPr lang="en-US" dirty="0">
                <a:effectLst/>
              </a:rPr>
              <a:t>Average Course Duration by District</a:t>
            </a:r>
            <a:endParaRPr lang="en-IN" dirty="0"/>
          </a:p>
        </p:txBody>
      </p:sp>
      <p:pic>
        <p:nvPicPr>
          <p:cNvPr id="3" name="Picture 2">
            <a:extLst>
              <a:ext uri="{FF2B5EF4-FFF2-40B4-BE49-F238E27FC236}">
                <a16:creationId xmlns:a16="http://schemas.microsoft.com/office/drawing/2014/main" id="{1F87E472-40CD-1A19-9007-8565F9485B2D}"/>
              </a:ext>
            </a:extLst>
          </p:cNvPr>
          <p:cNvPicPr>
            <a:picLocks noChangeAspect="1"/>
          </p:cNvPicPr>
          <p:nvPr/>
        </p:nvPicPr>
        <p:blipFill>
          <a:blip r:embed="rId2"/>
          <a:stretch>
            <a:fillRect/>
          </a:stretch>
        </p:blipFill>
        <p:spPr>
          <a:xfrm>
            <a:off x="223735" y="1999444"/>
            <a:ext cx="11472153" cy="4524330"/>
          </a:xfrm>
          <a:prstGeom prst="rect">
            <a:avLst/>
          </a:prstGeom>
        </p:spPr>
      </p:pic>
    </p:spTree>
    <p:extLst>
      <p:ext uri="{BB962C8B-B14F-4D97-AF65-F5344CB8AC3E}">
        <p14:creationId xmlns:p14="http://schemas.microsoft.com/office/powerpoint/2010/main" val="381703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	AGENDA</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fontScale="92500"/>
          </a:bodyPr>
          <a:lstStyle/>
          <a:p>
            <a:pPr marL="36900" indent="0">
              <a:buNone/>
            </a:pPr>
            <a:r>
              <a:rPr lang="en-US" sz="2400" dirty="0"/>
              <a:t>Introduction</a:t>
            </a:r>
          </a:p>
          <a:p>
            <a:pPr marL="36900" indent="0">
              <a:buNone/>
            </a:pPr>
            <a:r>
              <a:rPr lang="en-US" sz="2400" dirty="0"/>
              <a:t>Importing the Dataset</a:t>
            </a:r>
          </a:p>
          <a:p>
            <a:pPr marL="36900" indent="0">
              <a:buNone/>
            </a:pPr>
            <a:r>
              <a:rPr lang="en-US" sz="2400" dirty="0"/>
              <a:t>Data Cleaning &amp; Transformation</a:t>
            </a:r>
          </a:p>
          <a:p>
            <a:pPr marL="36900" indent="0">
              <a:buNone/>
            </a:pPr>
            <a:r>
              <a:rPr lang="en-US" sz="2400" dirty="0"/>
              <a:t>Visualizations &amp; Metrics</a:t>
            </a:r>
          </a:p>
          <a:p>
            <a:pPr marL="36900" indent="0">
              <a:buNone/>
            </a:pPr>
            <a:r>
              <a:rPr lang="en-US" sz="2400" dirty="0"/>
              <a:t>Adding Interactivity</a:t>
            </a:r>
          </a:p>
          <a:p>
            <a:pPr marL="36900" indent="0">
              <a:buNone/>
            </a:pPr>
            <a:r>
              <a:rPr lang="en-US" sz="2400" dirty="0"/>
              <a:t>Formatting &amp; Export</a:t>
            </a:r>
          </a:p>
          <a:p>
            <a:pPr marL="36900" indent="0">
              <a:buNone/>
            </a:pPr>
            <a:r>
              <a:rPr lang="en-US" sz="2400" dirty="0"/>
              <a:t> Key Takeaways</a:t>
            </a:r>
          </a:p>
          <a:p>
            <a:pPr marL="36900" indent="0">
              <a:buNone/>
            </a:pPr>
            <a:r>
              <a:rPr lang="en-US" sz="2400" dirty="0"/>
              <a:t> Conclusion</a:t>
            </a:r>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EB610-988E-FBAD-FF7D-D1A854182B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86C101-7066-E13B-BBD7-EC6D8F80E0F2}"/>
              </a:ext>
            </a:extLst>
          </p:cNvPr>
          <p:cNvSpPr>
            <a:spLocks noGrp="1"/>
          </p:cNvSpPr>
          <p:nvPr>
            <p:ph type="title"/>
          </p:nvPr>
        </p:nvSpPr>
        <p:spPr/>
        <p:txBody>
          <a:bodyPr>
            <a:normAutofit fontScale="90000"/>
          </a:bodyPr>
          <a:lstStyle/>
          <a:p>
            <a:r>
              <a:rPr lang="en-US" b="1" dirty="0">
                <a:effectLst/>
              </a:rPr>
              <a:t>Filled Map:</a:t>
            </a:r>
            <a:br>
              <a:rPr lang="en-IN" dirty="0">
                <a:effectLst/>
              </a:rPr>
            </a:br>
            <a:r>
              <a:rPr lang="en-US" dirty="0">
                <a:effectLst/>
              </a:rPr>
              <a:t>District as Location; Count of </a:t>
            </a:r>
            <a:r>
              <a:rPr lang="en-US" dirty="0" err="1">
                <a:effectLst/>
              </a:rPr>
              <a:t>College_Name</a:t>
            </a:r>
            <a:r>
              <a:rPr lang="en-US" dirty="0">
                <a:effectLst/>
              </a:rPr>
              <a:t> (Distinct) as value.</a:t>
            </a:r>
            <a:br>
              <a:rPr lang="en-IN" dirty="0">
                <a:effectLst/>
              </a:rPr>
            </a:br>
            <a:endParaRPr lang="en-IN" dirty="0"/>
          </a:p>
        </p:txBody>
      </p:sp>
      <p:pic>
        <p:nvPicPr>
          <p:cNvPr id="3" name="Picture 2">
            <a:extLst>
              <a:ext uri="{FF2B5EF4-FFF2-40B4-BE49-F238E27FC236}">
                <a16:creationId xmlns:a16="http://schemas.microsoft.com/office/drawing/2014/main" id="{9224C4B5-643E-5238-02D4-C7133F7BBEDD}"/>
              </a:ext>
            </a:extLst>
          </p:cNvPr>
          <p:cNvPicPr>
            <a:picLocks noChangeAspect="1"/>
          </p:cNvPicPr>
          <p:nvPr/>
        </p:nvPicPr>
        <p:blipFill>
          <a:blip r:embed="rId2"/>
          <a:stretch>
            <a:fillRect/>
          </a:stretch>
        </p:blipFill>
        <p:spPr>
          <a:xfrm>
            <a:off x="1031131" y="2106526"/>
            <a:ext cx="10441021" cy="4463536"/>
          </a:xfrm>
          <a:prstGeom prst="rect">
            <a:avLst/>
          </a:prstGeom>
        </p:spPr>
      </p:pic>
    </p:spTree>
    <p:extLst>
      <p:ext uri="{BB962C8B-B14F-4D97-AF65-F5344CB8AC3E}">
        <p14:creationId xmlns:p14="http://schemas.microsoft.com/office/powerpoint/2010/main" val="3423787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D7E37-8AE9-6500-3022-8BDD5B8739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FC48FB-8943-8D1F-3C90-07B2DEEE880C}"/>
              </a:ext>
            </a:extLst>
          </p:cNvPr>
          <p:cNvSpPr>
            <a:spLocks noGrp="1"/>
          </p:cNvSpPr>
          <p:nvPr>
            <p:ph type="title"/>
          </p:nvPr>
        </p:nvSpPr>
        <p:spPr/>
        <p:txBody>
          <a:bodyPr>
            <a:normAutofit fontScale="90000"/>
          </a:bodyPr>
          <a:lstStyle/>
          <a:p>
            <a:r>
              <a:rPr lang="en-US" b="1" dirty="0">
                <a:effectLst/>
              </a:rPr>
              <a:t>Matrix:</a:t>
            </a:r>
            <a:br>
              <a:rPr lang="en-IN" dirty="0">
                <a:effectLst/>
              </a:rPr>
            </a:br>
            <a:r>
              <a:rPr lang="en-US" dirty="0">
                <a:effectLst/>
              </a:rPr>
              <a:t>University (Rows) vs </a:t>
            </a:r>
            <a:r>
              <a:rPr lang="en-US" dirty="0" err="1">
                <a:effectLst/>
              </a:rPr>
              <a:t>Course_Type</a:t>
            </a:r>
            <a:r>
              <a:rPr lang="en-US" dirty="0">
                <a:effectLst/>
              </a:rPr>
              <a:t> (Columns) with average of </a:t>
            </a:r>
            <a:r>
              <a:rPr lang="en-US" dirty="0" err="1">
                <a:effectLst/>
              </a:rPr>
              <a:t>Course_Duration_Months</a:t>
            </a:r>
            <a:r>
              <a:rPr lang="en-US" dirty="0">
                <a:effectLst/>
              </a:rPr>
              <a:t>.</a:t>
            </a:r>
            <a:br>
              <a:rPr lang="en-IN" dirty="0">
                <a:effectLst/>
              </a:rPr>
            </a:br>
            <a:endParaRPr lang="en-IN" dirty="0"/>
          </a:p>
        </p:txBody>
      </p:sp>
      <p:pic>
        <p:nvPicPr>
          <p:cNvPr id="3" name="Picture 2">
            <a:extLst>
              <a:ext uri="{FF2B5EF4-FFF2-40B4-BE49-F238E27FC236}">
                <a16:creationId xmlns:a16="http://schemas.microsoft.com/office/drawing/2014/main" id="{56D66B06-E449-1A71-FCB9-B003DDAD34D6}"/>
              </a:ext>
            </a:extLst>
          </p:cNvPr>
          <p:cNvPicPr>
            <a:picLocks noChangeAspect="1"/>
          </p:cNvPicPr>
          <p:nvPr/>
        </p:nvPicPr>
        <p:blipFill>
          <a:blip r:embed="rId2"/>
          <a:stretch>
            <a:fillRect/>
          </a:stretch>
        </p:blipFill>
        <p:spPr>
          <a:xfrm>
            <a:off x="1098934" y="2081010"/>
            <a:ext cx="10353763" cy="4167390"/>
          </a:xfrm>
          <a:prstGeom prst="rect">
            <a:avLst/>
          </a:prstGeom>
        </p:spPr>
      </p:pic>
    </p:spTree>
    <p:extLst>
      <p:ext uri="{BB962C8B-B14F-4D97-AF65-F5344CB8AC3E}">
        <p14:creationId xmlns:p14="http://schemas.microsoft.com/office/powerpoint/2010/main" val="1597710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64E58-5075-AF7A-CA32-630A752D2F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E7EBA2-466A-E15D-90CA-63AF04D3AD3D}"/>
              </a:ext>
            </a:extLst>
          </p:cNvPr>
          <p:cNvSpPr>
            <a:spLocks noGrp="1"/>
          </p:cNvSpPr>
          <p:nvPr>
            <p:ph type="title"/>
          </p:nvPr>
        </p:nvSpPr>
        <p:spPr/>
        <p:txBody>
          <a:bodyPr>
            <a:normAutofit fontScale="90000"/>
          </a:bodyPr>
          <a:lstStyle/>
          <a:p>
            <a:br>
              <a:rPr lang="en-US" b="1" dirty="0">
                <a:effectLst/>
              </a:rPr>
            </a:br>
            <a:br>
              <a:rPr lang="en-US" b="1" dirty="0">
                <a:effectLst/>
              </a:rPr>
            </a:br>
            <a:r>
              <a:rPr lang="en-US" b="1" dirty="0">
                <a:effectLst/>
              </a:rPr>
              <a:t>4: Adding Interactivity</a:t>
            </a:r>
            <a:br>
              <a:rPr lang="en-US" b="1" dirty="0">
                <a:effectLst/>
              </a:rPr>
            </a:br>
            <a:r>
              <a:rPr lang="en-US" dirty="0" err="1">
                <a:effectLst/>
              </a:rPr>
              <a:t>Course_Category</a:t>
            </a:r>
            <a:br>
              <a:rPr lang="en-IN" dirty="0">
                <a:effectLst/>
              </a:rPr>
            </a:br>
            <a:br>
              <a:rPr lang="en-IN" dirty="0">
                <a:effectLst/>
              </a:rPr>
            </a:br>
            <a:endParaRPr lang="en-IN" dirty="0"/>
          </a:p>
        </p:txBody>
      </p:sp>
      <p:pic>
        <p:nvPicPr>
          <p:cNvPr id="3" name="Picture 2">
            <a:extLst>
              <a:ext uri="{FF2B5EF4-FFF2-40B4-BE49-F238E27FC236}">
                <a16:creationId xmlns:a16="http://schemas.microsoft.com/office/drawing/2014/main" id="{806750FC-E28E-653E-5396-229E7F849561}"/>
              </a:ext>
            </a:extLst>
          </p:cNvPr>
          <p:cNvPicPr>
            <a:picLocks noChangeAspect="1"/>
          </p:cNvPicPr>
          <p:nvPr/>
        </p:nvPicPr>
        <p:blipFill>
          <a:blip r:embed="rId2"/>
          <a:stretch>
            <a:fillRect/>
          </a:stretch>
        </p:blipFill>
        <p:spPr>
          <a:xfrm>
            <a:off x="1050297" y="1995811"/>
            <a:ext cx="10353762" cy="4691549"/>
          </a:xfrm>
          <a:prstGeom prst="rect">
            <a:avLst/>
          </a:prstGeom>
        </p:spPr>
      </p:pic>
    </p:spTree>
    <p:extLst>
      <p:ext uri="{BB962C8B-B14F-4D97-AF65-F5344CB8AC3E}">
        <p14:creationId xmlns:p14="http://schemas.microsoft.com/office/powerpoint/2010/main" val="1828202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45482-2C3C-3858-11E3-B8855D6B4E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DB8D61-C131-C726-44D1-ABC25DC31AED}"/>
              </a:ext>
            </a:extLst>
          </p:cNvPr>
          <p:cNvSpPr>
            <a:spLocks noGrp="1"/>
          </p:cNvSpPr>
          <p:nvPr>
            <p:ph type="title"/>
          </p:nvPr>
        </p:nvSpPr>
        <p:spPr>
          <a:xfrm>
            <a:off x="913794" y="609600"/>
            <a:ext cx="10353763" cy="1053830"/>
          </a:xfrm>
        </p:spPr>
        <p:txBody>
          <a:bodyPr>
            <a:normAutofit fontScale="90000"/>
          </a:bodyPr>
          <a:lstStyle/>
          <a:p>
            <a:br>
              <a:rPr lang="en-IN" dirty="0">
                <a:effectLst/>
              </a:rPr>
            </a:br>
            <a:br>
              <a:rPr lang="en-IN" dirty="0">
                <a:effectLst/>
              </a:rPr>
            </a:br>
            <a:r>
              <a:rPr lang="en-US" dirty="0" err="1">
                <a:effectLst/>
              </a:rPr>
              <a:t>Course_Type</a:t>
            </a:r>
            <a:br>
              <a:rPr lang="en-IN" dirty="0">
                <a:effectLst/>
              </a:rPr>
            </a:br>
            <a:br>
              <a:rPr lang="en-IN" dirty="0">
                <a:effectLst/>
              </a:rPr>
            </a:br>
            <a:endParaRPr lang="en-IN" dirty="0"/>
          </a:p>
        </p:txBody>
      </p:sp>
      <p:pic>
        <p:nvPicPr>
          <p:cNvPr id="3" name="Picture 2">
            <a:extLst>
              <a:ext uri="{FF2B5EF4-FFF2-40B4-BE49-F238E27FC236}">
                <a16:creationId xmlns:a16="http://schemas.microsoft.com/office/drawing/2014/main" id="{E2D45376-42B8-C2A3-968A-E4B1D800F0FF}"/>
              </a:ext>
            </a:extLst>
          </p:cNvPr>
          <p:cNvPicPr>
            <a:picLocks noChangeAspect="1"/>
          </p:cNvPicPr>
          <p:nvPr/>
        </p:nvPicPr>
        <p:blipFill>
          <a:blip r:embed="rId2"/>
          <a:stretch>
            <a:fillRect/>
          </a:stretch>
        </p:blipFill>
        <p:spPr>
          <a:xfrm>
            <a:off x="1001658" y="1866900"/>
            <a:ext cx="10353763" cy="4775673"/>
          </a:xfrm>
          <a:prstGeom prst="rect">
            <a:avLst/>
          </a:prstGeom>
        </p:spPr>
      </p:pic>
    </p:spTree>
    <p:extLst>
      <p:ext uri="{BB962C8B-B14F-4D97-AF65-F5344CB8AC3E}">
        <p14:creationId xmlns:p14="http://schemas.microsoft.com/office/powerpoint/2010/main" val="2625860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C251B-8A35-9DBC-9EB8-AB170CE036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384298-DF09-E585-947B-FBFE7AD4692A}"/>
              </a:ext>
            </a:extLst>
          </p:cNvPr>
          <p:cNvSpPr>
            <a:spLocks noGrp="1"/>
          </p:cNvSpPr>
          <p:nvPr>
            <p:ph type="title"/>
          </p:nvPr>
        </p:nvSpPr>
        <p:spPr/>
        <p:txBody>
          <a:bodyPr>
            <a:normAutofit fontScale="90000"/>
          </a:bodyPr>
          <a:lstStyle/>
          <a:p>
            <a:br>
              <a:rPr lang="en-IN" dirty="0">
                <a:effectLst/>
              </a:rPr>
            </a:br>
            <a:r>
              <a:rPr lang="en-IN" dirty="0">
                <a:effectLst/>
              </a:rPr>
              <a:t>COLLEGE</a:t>
            </a:r>
            <a:r>
              <a:rPr lang="en-US" dirty="0">
                <a:effectLst/>
              </a:rPr>
              <a:t>_TYPE</a:t>
            </a:r>
            <a:br>
              <a:rPr lang="en-IN" dirty="0">
                <a:effectLst/>
              </a:rPr>
            </a:br>
            <a:br>
              <a:rPr lang="en-IN" dirty="0">
                <a:effectLst/>
              </a:rPr>
            </a:br>
            <a:endParaRPr lang="en-IN" dirty="0"/>
          </a:p>
        </p:txBody>
      </p:sp>
      <p:pic>
        <p:nvPicPr>
          <p:cNvPr id="3" name="Picture 2">
            <a:extLst>
              <a:ext uri="{FF2B5EF4-FFF2-40B4-BE49-F238E27FC236}">
                <a16:creationId xmlns:a16="http://schemas.microsoft.com/office/drawing/2014/main" id="{4078A51D-5460-C0FF-08BE-75524607B842}"/>
              </a:ext>
            </a:extLst>
          </p:cNvPr>
          <p:cNvPicPr>
            <a:picLocks noChangeAspect="1"/>
          </p:cNvPicPr>
          <p:nvPr/>
        </p:nvPicPr>
        <p:blipFill>
          <a:blip r:embed="rId2"/>
          <a:stretch>
            <a:fillRect/>
          </a:stretch>
        </p:blipFill>
        <p:spPr>
          <a:xfrm>
            <a:off x="913795" y="2439238"/>
            <a:ext cx="10139464" cy="4043111"/>
          </a:xfrm>
          <a:prstGeom prst="rect">
            <a:avLst/>
          </a:prstGeom>
        </p:spPr>
      </p:pic>
    </p:spTree>
    <p:extLst>
      <p:ext uri="{BB962C8B-B14F-4D97-AF65-F5344CB8AC3E}">
        <p14:creationId xmlns:p14="http://schemas.microsoft.com/office/powerpoint/2010/main" val="1342101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D548A-5E8C-DC82-4011-85F56340F6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A86F23-0DCA-6C2F-6A67-9FA6581D2181}"/>
              </a:ext>
            </a:extLst>
          </p:cNvPr>
          <p:cNvSpPr>
            <a:spLocks noGrp="1"/>
          </p:cNvSpPr>
          <p:nvPr>
            <p:ph type="title"/>
          </p:nvPr>
        </p:nvSpPr>
        <p:spPr/>
        <p:txBody>
          <a:bodyPr>
            <a:normAutofit fontScale="90000"/>
          </a:bodyPr>
          <a:lstStyle/>
          <a:p>
            <a:br>
              <a:rPr lang="en-IN" dirty="0">
                <a:effectLst/>
              </a:rPr>
            </a:br>
            <a:r>
              <a:rPr lang="en-US" dirty="0" err="1">
                <a:effectLst/>
              </a:rPr>
              <a:t>Prof_NonProf</a:t>
            </a:r>
            <a:br>
              <a:rPr lang="en-IN" dirty="0">
                <a:effectLst/>
              </a:rPr>
            </a:br>
            <a:endParaRPr lang="en-IN" dirty="0"/>
          </a:p>
        </p:txBody>
      </p:sp>
      <p:pic>
        <p:nvPicPr>
          <p:cNvPr id="3" name="Picture 2">
            <a:extLst>
              <a:ext uri="{FF2B5EF4-FFF2-40B4-BE49-F238E27FC236}">
                <a16:creationId xmlns:a16="http://schemas.microsoft.com/office/drawing/2014/main" id="{AEBDCF56-DDAC-3263-8646-763A13977355}"/>
              </a:ext>
            </a:extLst>
          </p:cNvPr>
          <p:cNvPicPr>
            <a:picLocks noChangeAspect="1"/>
          </p:cNvPicPr>
          <p:nvPr/>
        </p:nvPicPr>
        <p:blipFill>
          <a:blip r:embed="rId2"/>
          <a:stretch>
            <a:fillRect/>
          </a:stretch>
        </p:blipFill>
        <p:spPr>
          <a:xfrm>
            <a:off x="1517515" y="2361096"/>
            <a:ext cx="9390434" cy="4014411"/>
          </a:xfrm>
          <a:prstGeom prst="rect">
            <a:avLst/>
          </a:prstGeom>
        </p:spPr>
      </p:pic>
    </p:spTree>
    <p:extLst>
      <p:ext uri="{BB962C8B-B14F-4D97-AF65-F5344CB8AC3E}">
        <p14:creationId xmlns:p14="http://schemas.microsoft.com/office/powerpoint/2010/main" val="1590284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32E2B-549B-7190-A591-7E7DE28888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EE0B4D-E92C-2972-6F4F-774ABFA622A9}"/>
              </a:ext>
            </a:extLst>
          </p:cNvPr>
          <p:cNvSpPr>
            <a:spLocks noGrp="1"/>
          </p:cNvSpPr>
          <p:nvPr>
            <p:ph type="title"/>
          </p:nvPr>
        </p:nvSpPr>
        <p:spPr/>
        <p:txBody>
          <a:bodyPr/>
          <a:lstStyle/>
          <a:p>
            <a:r>
              <a:rPr lang="en-US" dirty="0">
                <a:effectLst/>
              </a:rPr>
              <a:t>Which district has the most colleges?</a:t>
            </a:r>
            <a:endParaRPr lang="en-IN" dirty="0"/>
          </a:p>
        </p:txBody>
      </p:sp>
      <p:pic>
        <p:nvPicPr>
          <p:cNvPr id="3" name="Picture 2">
            <a:extLst>
              <a:ext uri="{FF2B5EF4-FFF2-40B4-BE49-F238E27FC236}">
                <a16:creationId xmlns:a16="http://schemas.microsoft.com/office/drawing/2014/main" id="{3BAE28F8-6E81-DA6B-59D4-220BEE6C7601}"/>
              </a:ext>
            </a:extLst>
          </p:cNvPr>
          <p:cNvPicPr>
            <a:picLocks noChangeAspect="1"/>
          </p:cNvPicPr>
          <p:nvPr/>
        </p:nvPicPr>
        <p:blipFill>
          <a:blip r:embed="rId2"/>
          <a:stretch>
            <a:fillRect/>
          </a:stretch>
        </p:blipFill>
        <p:spPr>
          <a:xfrm>
            <a:off x="913795" y="2090679"/>
            <a:ext cx="10470204" cy="4390942"/>
          </a:xfrm>
          <a:prstGeom prst="rect">
            <a:avLst/>
          </a:prstGeom>
        </p:spPr>
      </p:pic>
    </p:spTree>
    <p:extLst>
      <p:ext uri="{BB962C8B-B14F-4D97-AF65-F5344CB8AC3E}">
        <p14:creationId xmlns:p14="http://schemas.microsoft.com/office/powerpoint/2010/main" val="147266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DD9E5-1AD9-70D0-0745-64EB4E7A7B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62D3A8-BBA5-2C81-CB2C-80E46E244315}"/>
              </a:ext>
            </a:extLst>
          </p:cNvPr>
          <p:cNvSpPr>
            <a:spLocks noGrp="1"/>
          </p:cNvSpPr>
          <p:nvPr>
            <p:ph type="title"/>
          </p:nvPr>
        </p:nvSpPr>
        <p:spPr/>
        <p:txBody>
          <a:bodyPr/>
          <a:lstStyle/>
          <a:p>
            <a:r>
              <a:rPr lang="en-US" dirty="0">
                <a:effectLst/>
              </a:rPr>
              <a:t>Most common course categories?</a:t>
            </a:r>
            <a:endParaRPr lang="en-IN" dirty="0"/>
          </a:p>
        </p:txBody>
      </p:sp>
      <p:pic>
        <p:nvPicPr>
          <p:cNvPr id="3" name="Picture 2">
            <a:extLst>
              <a:ext uri="{FF2B5EF4-FFF2-40B4-BE49-F238E27FC236}">
                <a16:creationId xmlns:a16="http://schemas.microsoft.com/office/drawing/2014/main" id="{71F0CEB8-BABE-2CFE-1D07-9CB5D59A3B97}"/>
              </a:ext>
            </a:extLst>
          </p:cNvPr>
          <p:cNvPicPr>
            <a:picLocks noChangeAspect="1"/>
          </p:cNvPicPr>
          <p:nvPr/>
        </p:nvPicPr>
        <p:blipFill>
          <a:blip r:embed="rId2"/>
          <a:stretch>
            <a:fillRect/>
          </a:stretch>
        </p:blipFill>
        <p:spPr>
          <a:xfrm>
            <a:off x="913795" y="2069268"/>
            <a:ext cx="10557753" cy="4414460"/>
          </a:xfrm>
          <a:prstGeom prst="rect">
            <a:avLst/>
          </a:prstGeom>
        </p:spPr>
      </p:pic>
    </p:spTree>
    <p:extLst>
      <p:ext uri="{BB962C8B-B14F-4D97-AF65-F5344CB8AC3E}">
        <p14:creationId xmlns:p14="http://schemas.microsoft.com/office/powerpoint/2010/main" val="2351264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95FC9-D581-C3F1-CF32-AE96BD3D18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C9AA4E-F77C-8E78-64C2-5B22CEFF005C}"/>
              </a:ext>
            </a:extLst>
          </p:cNvPr>
          <p:cNvSpPr>
            <a:spLocks noGrp="1"/>
          </p:cNvSpPr>
          <p:nvPr>
            <p:ph type="title"/>
          </p:nvPr>
        </p:nvSpPr>
        <p:spPr/>
        <p:txBody>
          <a:bodyPr>
            <a:normAutofit fontScale="90000"/>
          </a:bodyPr>
          <a:lstStyle/>
          <a:p>
            <a:r>
              <a:rPr lang="en-US" sz="4800" kern="100" dirty="0">
                <a:effectLst/>
              </a:rPr>
              <a:t>Universities with widest range of course types?</a:t>
            </a:r>
            <a:br>
              <a:rPr lang="en-IN" sz="4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3" name="Picture 2">
            <a:extLst>
              <a:ext uri="{FF2B5EF4-FFF2-40B4-BE49-F238E27FC236}">
                <a16:creationId xmlns:a16="http://schemas.microsoft.com/office/drawing/2014/main" id="{3E11D6CF-A373-48EC-B761-2448CF2F6928}"/>
              </a:ext>
            </a:extLst>
          </p:cNvPr>
          <p:cNvPicPr>
            <a:picLocks noChangeAspect="1"/>
          </p:cNvPicPr>
          <p:nvPr/>
        </p:nvPicPr>
        <p:blipFill>
          <a:blip r:embed="rId2"/>
          <a:stretch>
            <a:fillRect/>
          </a:stretch>
        </p:blipFill>
        <p:spPr>
          <a:xfrm>
            <a:off x="1264595" y="2132425"/>
            <a:ext cx="10100553" cy="4115975"/>
          </a:xfrm>
          <a:prstGeom prst="rect">
            <a:avLst/>
          </a:prstGeom>
        </p:spPr>
      </p:pic>
    </p:spTree>
    <p:extLst>
      <p:ext uri="{BB962C8B-B14F-4D97-AF65-F5344CB8AC3E}">
        <p14:creationId xmlns:p14="http://schemas.microsoft.com/office/powerpoint/2010/main" val="2113541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5B1C3-7396-A125-80FE-70DC4C676E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D6445D-D2E0-B819-96F1-75FE02E114B0}"/>
              </a:ext>
            </a:extLst>
          </p:cNvPr>
          <p:cNvSpPr>
            <a:spLocks noGrp="1"/>
          </p:cNvSpPr>
          <p:nvPr>
            <p:ph type="title"/>
          </p:nvPr>
        </p:nvSpPr>
        <p:spPr/>
        <p:txBody>
          <a:bodyPr>
            <a:normAutofit fontScale="90000"/>
          </a:bodyPr>
          <a:lstStyle/>
          <a:p>
            <a:r>
              <a:rPr lang="en-US" dirty="0">
                <a:effectLst/>
              </a:rPr>
              <a:t>Are unaided courses more common in professional or non-professional programs?</a:t>
            </a:r>
            <a:endParaRPr lang="en-IN" dirty="0"/>
          </a:p>
        </p:txBody>
      </p:sp>
      <p:pic>
        <p:nvPicPr>
          <p:cNvPr id="3" name="Picture 2">
            <a:extLst>
              <a:ext uri="{FF2B5EF4-FFF2-40B4-BE49-F238E27FC236}">
                <a16:creationId xmlns:a16="http://schemas.microsoft.com/office/drawing/2014/main" id="{7D4791C9-17EC-00D6-8CF3-7FD64F194F6F}"/>
              </a:ext>
            </a:extLst>
          </p:cNvPr>
          <p:cNvPicPr>
            <a:picLocks noChangeAspect="1"/>
          </p:cNvPicPr>
          <p:nvPr/>
        </p:nvPicPr>
        <p:blipFill>
          <a:blip r:embed="rId2"/>
          <a:stretch>
            <a:fillRect/>
          </a:stretch>
        </p:blipFill>
        <p:spPr>
          <a:xfrm>
            <a:off x="1235412" y="2152877"/>
            <a:ext cx="9526621" cy="3786832"/>
          </a:xfrm>
          <a:prstGeom prst="rect">
            <a:avLst/>
          </a:prstGeom>
        </p:spPr>
      </p:pic>
    </p:spTree>
    <p:extLst>
      <p:ext uri="{BB962C8B-B14F-4D97-AF65-F5344CB8AC3E}">
        <p14:creationId xmlns:p14="http://schemas.microsoft.com/office/powerpoint/2010/main" val="2247678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0F8EF-83AB-BB92-CCDF-F1AB40CB0E25}"/>
              </a:ext>
            </a:extLst>
          </p:cNvPr>
          <p:cNvSpPr>
            <a:spLocks noGrp="1"/>
          </p:cNvSpPr>
          <p:nvPr>
            <p:ph type="title"/>
          </p:nvPr>
        </p:nvSpPr>
        <p:spPr/>
        <p:txBody>
          <a:bodyPr/>
          <a:lstStyle/>
          <a:p>
            <a:r>
              <a:rPr lang="en-US" dirty="0"/>
              <a:t>INTRODUCTION </a:t>
            </a:r>
            <a:endParaRPr lang="en-IN" dirty="0"/>
          </a:p>
        </p:txBody>
      </p:sp>
      <p:sp>
        <p:nvSpPr>
          <p:cNvPr id="3" name="Content Placeholder 2">
            <a:extLst>
              <a:ext uri="{FF2B5EF4-FFF2-40B4-BE49-F238E27FC236}">
                <a16:creationId xmlns:a16="http://schemas.microsoft.com/office/drawing/2014/main" id="{62B85720-474B-4AC2-F565-83F04E03A43E}"/>
              </a:ext>
            </a:extLst>
          </p:cNvPr>
          <p:cNvSpPr>
            <a:spLocks noGrp="1"/>
          </p:cNvSpPr>
          <p:nvPr>
            <p:ph sz="half" idx="1"/>
          </p:nvPr>
        </p:nvSpPr>
        <p:spPr>
          <a:xfrm>
            <a:off x="913795" y="2076450"/>
            <a:ext cx="10506477" cy="3622671"/>
          </a:xfrm>
        </p:spPr>
        <p:txBody>
          <a:bodyPr/>
          <a:lstStyle/>
          <a:p>
            <a:r>
              <a:rPr lang="en-US" dirty="0"/>
              <a:t>In this project, we used Microsoft Power BI Desktop to analyze a dataset containing information about colleges and courses offered across various districts. The objective was to clean the data, derive insights, and create an interactive dashboard that allows users to explore patterns in course types, college distribution, and institutional characteristics. The final report combines DAX measures, slicers, charts, and maps to present meaningful insights for education-based decision-making.</a:t>
            </a:r>
            <a:endParaRPr lang="en-IN" dirty="0"/>
          </a:p>
        </p:txBody>
      </p:sp>
    </p:spTree>
    <p:extLst>
      <p:ext uri="{BB962C8B-B14F-4D97-AF65-F5344CB8AC3E}">
        <p14:creationId xmlns:p14="http://schemas.microsoft.com/office/powerpoint/2010/main" val="513363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E7B25-22A3-750E-9A4E-4E35F9393F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4CE7-3ADB-98E3-F2FC-6C14B78E4073}"/>
              </a:ext>
            </a:extLst>
          </p:cNvPr>
          <p:cNvSpPr>
            <a:spLocks noGrp="1"/>
          </p:cNvSpPr>
          <p:nvPr>
            <p:ph type="title"/>
          </p:nvPr>
        </p:nvSpPr>
        <p:spPr/>
        <p:txBody>
          <a:bodyPr>
            <a:normAutofit fontScale="90000"/>
          </a:bodyPr>
          <a:lstStyle/>
          <a:p>
            <a:r>
              <a:rPr lang="en-US" dirty="0">
                <a:effectLst/>
              </a:rPr>
              <a:t>College with longest average course duration?</a:t>
            </a:r>
            <a:endParaRPr lang="en-IN" dirty="0"/>
          </a:p>
        </p:txBody>
      </p:sp>
      <p:pic>
        <p:nvPicPr>
          <p:cNvPr id="3" name="Picture 2">
            <a:extLst>
              <a:ext uri="{FF2B5EF4-FFF2-40B4-BE49-F238E27FC236}">
                <a16:creationId xmlns:a16="http://schemas.microsoft.com/office/drawing/2014/main" id="{676495E3-C3FC-3BA3-C59F-EBA3E0B18013}"/>
              </a:ext>
            </a:extLst>
          </p:cNvPr>
          <p:cNvPicPr>
            <a:picLocks noChangeAspect="1"/>
          </p:cNvPicPr>
          <p:nvPr/>
        </p:nvPicPr>
        <p:blipFill>
          <a:blip r:embed="rId2"/>
          <a:stretch>
            <a:fillRect/>
          </a:stretch>
        </p:blipFill>
        <p:spPr>
          <a:xfrm>
            <a:off x="1157276" y="2305390"/>
            <a:ext cx="10110281" cy="3943010"/>
          </a:xfrm>
          <a:prstGeom prst="rect">
            <a:avLst/>
          </a:prstGeom>
        </p:spPr>
      </p:pic>
    </p:spTree>
    <p:extLst>
      <p:ext uri="{BB962C8B-B14F-4D97-AF65-F5344CB8AC3E}">
        <p14:creationId xmlns:p14="http://schemas.microsoft.com/office/powerpoint/2010/main" val="2689374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190BA-F2F6-EE94-1F48-39B6B972B8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1E3FA4-444C-7038-61F8-101D9B2D9C42}"/>
              </a:ext>
            </a:extLst>
          </p:cNvPr>
          <p:cNvSpPr>
            <a:spLocks noGrp="1"/>
          </p:cNvSpPr>
          <p:nvPr>
            <p:ph type="title"/>
          </p:nvPr>
        </p:nvSpPr>
        <p:spPr/>
        <p:txBody>
          <a:bodyPr/>
          <a:lstStyle/>
          <a:p>
            <a:r>
              <a:rPr lang="en-US" dirty="0">
                <a:effectLst/>
              </a:rPr>
              <a:t>Top specialization in the state?</a:t>
            </a:r>
            <a:endParaRPr lang="en-IN" dirty="0"/>
          </a:p>
        </p:txBody>
      </p:sp>
      <p:pic>
        <p:nvPicPr>
          <p:cNvPr id="3" name="Picture 2">
            <a:extLst>
              <a:ext uri="{FF2B5EF4-FFF2-40B4-BE49-F238E27FC236}">
                <a16:creationId xmlns:a16="http://schemas.microsoft.com/office/drawing/2014/main" id="{9194B295-D7D3-2AB0-BA1D-E6DA4D24CBFF}"/>
              </a:ext>
            </a:extLst>
          </p:cNvPr>
          <p:cNvPicPr>
            <a:picLocks noChangeAspect="1"/>
          </p:cNvPicPr>
          <p:nvPr/>
        </p:nvPicPr>
        <p:blipFill>
          <a:blip r:embed="rId2"/>
          <a:stretch>
            <a:fillRect/>
          </a:stretch>
        </p:blipFill>
        <p:spPr>
          <a:xfrm>
            <a:off x="622571" y="1954156"/>
            <a:ext cx="10752306" cy="4731015"/>
          </a:xfrm>
          <a:prstGeom prst="rect">
            <a:avLst/>
          </a:prstGeom>
        </p:spPr>
      </p:pic>
    </p:spTree>
    <p:extLst>
      <p:ext uri="{BB962C8B-B14F-4D97-AF65-F5344CB8AC3E}">
        <p14:creationId xmlns:p14="http://schemas.microsoft.com/office/powerpoint/2010/main" val="1952397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E993A-5F38-D17B-EA66-EC35D5D895C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0F9E172-93EC-0FDB-7EF9-73CE3EA0D7E6}"/>
              </a:ext>
            </a:extLst>
          </p:cNvPr>
          <p:cNvPicPr>
            <a:picLocks noChangeAspect="1"/>
          </p:cNvPicPr>
          <p:nvPr/>
        </p:nvPicPr>
        <p:blipFill>
          <a:blip r:embed="rId2"/>
          <a:stretch>
            <a:fillRect/>
          </a:stretch>
        </p:blipFill>
        <p:spPr>
          <a:xfrm>
            <a:off x="884612" y="1211217"/>
            <a:ext cx="10276255" cy="4778459"/>
          </a:xfrm>
          <a:prstGeom prst="rect">
            <a:avLst/>
          </a:prstGeom>
        </p:spPr>
      </p:pic>
    </p:spTree>
    <p:extLst>
      <p:ext uri="{BB962C8B-B14F-4D97-AF65-F5344CB8AC3E}">
        <p14:creationId xmlns:p14="http://schemas.microsoft.com/office/powerpoint/2010/main" val="3307317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E40DF-FA7E-F35F-4657-3C2A7FEA48D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04D2B78-674B-5E41-3697-DBEB35597AA8}"/>
              </a:ext>
            </a:extLst>
          </p:cNvPr>
          <p:cNvSpPr>
            <a:spLocks noGrp="1"/>
          </p:cNvSpPr>
          <p:nvPr>
            <p:ph type="title"/>
          </p:nvPr>
        </p:nvSpPr>
        <p:spPr>
          <a:xfrm>
            <a:off x="339864" y="787942"/>
            <a:ext cx="7678656" cy="1199670"/>
          </a:xfrm>
        </p:spPr>
        <p:txBody>
          <a:bodyPr/>
          <a:lstStyle/>
          <a:p>
            <a:r>
              <a:rPr lang="en-US" dirty="0"/>
              <a:t>KEY TAKE AWAYS </a:t>
            </a:r>
            <a:endParaRPr lang="en-IN" dirty="0"/>
          </a:p>
        </p:txBody>
      </p:sp>
      <p:sp>
        <p:nvSpPr>
          <p:cNvPr id="7" name="Content Placeholder 6">
            <a:extLst>
              <a:ext uri="{FF2B5EF4-FFF2-40B4-BE49-F238E27FC236}">
                <a16:creationId xmlns:a16="http://schemas.microsoft.com/office/drawing/2014/main" id="{E1A92F73-8042-4611-0B68-055ED4DD33E5}"/>
              </a:ext>
            </a:extLst>
          </p:cNvPr>
          <p:cNvSpPr>
            <a:spLocks noGrp="1"/>
          </p:cNvSpPr>
          <p:nvPr>
            <p:ph sz="half" idx="1"/>
          </p:nvPr>
        </p:nvSpPr>
        <p:spPr/>
        <p:txBody>
          <a:bodyPr>
            <a:normAutofit fontScale="77500" lnSpcReduction="20000"/>
          </a:bodyPr>
          <a:lstStyle/>
          <a:p>
            <a:r>
              <a:rPr lang="en-US" dirty="0"/>
              <a:t>Developed hands-on skills in data cleaning, transformation, and modeling using Power BI.</a:t>
            </a:r>
          </a:p>
          <a:p>
            <a:r>
              <a:rPr lang="en-US" dirty="0"/>
              <a:t> Extracted new dimensions such as specialization and duration categories from raw data.</a:t>
            </a:r>
          </a:p>
          <a:p>
            <a:r>
              <a:rPr lang="en-US" dirty="0"/>
              <a:t> Created dynamic KPI cards and charts to highlight trends in course and college data.</a:t>
            </a:r>
          </a:p>
          <a:p>
            <a:r>
              <a:rPr lang="en-US" dirty="0"/>
              <a:t> Implemented slicers and interaction filters for flexible and user-driven analysis.</a:t>
            </a:r>
          </a:p>
          <a:p>
            <a:r>
              <a:rPr lang="en-US" dirty="0"/>
              <a:t>Answered real-world business questions using visual storytelling and interactive dashboards</a:t>
            </a:r>
            <a:endParaRPr lang="en-IN" dirty="0"/>
          </a:p>
        </p:txBody>
      </p:sp>
    </p:spTree>
    <p:extLst>
      <p:ext uri="{BB962C8B-B14F-4D97-AF65-F5344CB8AC3E}">
        <p14:creationId xmlns:p14="http://schemas.microsoft.com/office/powerpoint/2010/main" val="2549277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38AFA-471F-160D-75E3-D5EEED48F1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F5F6F9-7612-636A-DD2E-644B1DF0CA98}"/>
              </a:ext>
            </a:extLst>
          </p:cNvPr>
          <p:cNvSpPr>
            <a:spLocks noGrp="1"/>
          </p:cNvSpPr>
          <p:nvPr>
            <p:ph type="title"/>
          </p:nvPr>
        </p:nvSpPr>
        <p:spPr/>
        <p:txBody>
          <a:bodyPr/>
          <a:lstStyle/>
          <a:p>
            <a:r>
              <a:rPr lang="en-US" dirty="0"/>
              <a:t>CONCLUSION </a:t>
            </a:r>
            <a:endParaRPr lang="en-IN" dirty="0"/>
          </a:p>
        </p:txBody>
      </p:sp>
      <p:sp>
        <p:nvSpPr>
          <p:cNvPr id="3" name="Content Placeholder 2">
            <a:extLst>
              <a:ext uri="{FF2B5EF4-FFF2-40B4-BE49-F238E27FC236}">
                <a16:creationId xmlns:a16="http://schemas.microsoft.com/office/drawing/2014/main" id="{882963D1-81F2-2769-F85B-F2575D674B12}"/>
              </a:ext>
            </a:extLst>
          </p:cNvPr>
          <p:cNvSpPr>
            <a:spLocks noGrp="1"/>
          </p:cNvSpPr>
          <p:nvPr>
            <p:ph sz="half" idx="1"/>
          </p:nvPr>
        </p:nvSpPr>
        <p:spPr>
          <a:xfrm>
            <a:off x="913795" y="2076450"/>
            <a:ext cx="10564843" cy="3622671"/>
          </a:xfrm>
        </p:spPr>
        <p:txBody>
          <a:bodyPr/>
          <a:lstStyle/>
          <a:p>
            <a:r>
              <a:rPr lang="en-US" dirty="0"/>
              <a:t>This project highlighted the end-to-end process of transforming raw educational data into a professional and actionable dashboard using Power BI. The insights derived from this analysis can help institutions and policy-makers understand regional course offerings, professional trends, and institutional reach. The interactive features allow users to engage with the data directly, making the dashboard a powerful tool for informed educational planning.</a:t>
            </a:r>
            <a:endParaRPr lang="en-IN" dirty="0"/>
          </a:p>
        </p:txBody>
      </p:sp>
    </p:spTree>
    <p:extLst>
      <p:ext uri="{BB962C8B-B14F-4D97-AF65-F5344CB8AC3E}">
        <p14:creationId xmlns:p14="http://schemas.microsoft.com/office/powerpoint/2010/main" val="1271339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C1DB8-283B-63DE-159E-8514F054DC7B}"/>
              </a:ext>
            </a:extLst>
          </p:cNvPr>
          <p:cNvSpPr>
            <a:spLocks noGrp="1"/>
          </p:cNvSpPr>
          <p:nvPr>
            <p:ph type="title"/>
          </p:nvPr>
        </p:nvSpPr>
        <p:spPr>
          <a:xfrm>
            <a:off x="913795" y="505838"/>
            <a:ext cx="10353762" cy="739302"/>
          </a:xfrm>
        </p:spPr>
        <p:txBody>
          <a:bodyPr>
            <a:normAutofit fontScale="90000"/>
          </a:bodyPr>
          <a:lstStyle/>
          <a:p>
            <a:r>
              <a:rPr lang="en-US" b="1" dirty="0">
                <a:effectLst/>
              </a:rPr>
              <a:t>1:Connecting to the Data</a:t>
            </a:r>
            <a:br>
              <a:rPr lang="en-IN" dirty="0">
                <a:effectLst/>
              </a:rPr>
            </a:br>
            <a:endParaRPr lang="en-IN" dirty="0"/>
          </a:p>
        </p:txBody>
      </p:sp>
      <p:pic>
        <p:nvPicPr>
          <p:cNvPr id="3" name="Picture 2">
            <a:extLst>
              <a:ext uri="{FF2B5EF4-FFF2-40B4-BE49-F238E27FC236}">
                <a16:creationId xmlns:a16="http://schemas.microsoft.com/office/drawing/2014/main" id="{599814DE-BE56-38C4-31D6-7C25FBDD1B2F}"/>
              </a:ext>
            </a:extLst>
          </p:cNvPr>
          <p:cNvPicPr>
            <a:picLocks noChangeAspect="1"/>
          </p:cNvPicPr>
          <p:nvPr/>
        </p:nvPicPr>
        <p:blipFill>
          <a:blip r:embed="rId2"/>
          <a:stretch>
            <a:fillRect/>
          </a:stretch>
        </p:blipFill>
        <p:spPr>
          <a:xfrm>
            <a:off x="1030842" y="1362890"/>
            <a:ext cx="10353762" cy="5189823"/>
          </a:xfrm>
          <a:prstGeom prst="rect">
            <a:avLst/>
          </a:prstGeom>
        </p:spPr>
      </p:pic>
    </p:spTree>
    <p:extLst>
      <p:ext uri="{BB962C8B-B14F-4D97-AF65-F5344CB8AC3E}">
        <p14:creationId xmlns:p14="http://schemas.microsoft.com/office/powerpoint/2010/main" val="3001943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AF950-6383-FE25-C68D-8879AA00E88D}"/>
              </a:ext>
            </a:extLst>
          </p:cNvPr>
          <p:cNvSpPr>
            <a:spLocks noGrp="1"/>
          </p:cNvSpPr>
          <p:nvPr>
            <p:ph type="title"/>
          </p:nvPr>
        </p:nvSpPr>
        <p:spPr>
          <a:xfrm>
            <a:off x="943583" y="609600"/>
            <a:ext cx="10323974" cy="907915"/>
          </a:xfrm>
        </p:spPr>
        <p:txBody>
          <a:bodyPr/>
          <a:lstStyle/>
          <a:p>
            <a:r>
              <a:rPr lang="en-US" b="1" dirty="0">
                <a:effectLst/>
              </a:rPr>
              <a:t>2: Data Cleaning &amp; Preparation</a:t>
            </a:r>
            <a:endParaRPr lang="en-IN" dirty="0"/>
          </a:p>
        </p:txBody>
      </p:sp>
      <p:pic>
        <p:nvPicPr>
          <p:cNvPr id="3" name="Picture 2">
            <a:extLst>
              <a:ext uri="{FF2B5EF4-FFF2-40B4-BE49-F238E27FC236}">
                <a16:creationId xmlns:a16="http://schemas.microsoft.com/office/drawing/2014/main" id="{72B51126-A6DC-F97F-F02C-6425C1F2C362}"/>
              </a:ext>
            </a:extLst>
          </p:cNvPr>
          <p:cNvPicPr>
            <a:picLocks noChangeAspect="1"/>
          </p:cNvPicPr>
          <p:nvPr/>
        </p:nvPicPr>
        <p:blipFill>
          <a:blip r:embed="rId2"/>
          <a:stretch>
            <a:fillRect/>
          </a:stretch>
        </p:blipFill>
        <p:spPr>
          <a:xfrm>
            <a:off x="1371599" y="1636016"/>
            <a:ext cx="9769813" cy="5000923"/>
          </a:xfrm>
          <a:prstGeom prst="rect">
            <a:avLst/>
          </a:prstGeom>
        </p:spPr>
      </p:pic>
    </p:spTree>
    <p:extLst>
      <p:ext uri="{BB962C8B-B14F-4D97-AF65-F5344CB8AC3E}">
        <p14:creationId xmlns:p14="http://schemas.microsoft.com/office/powerpoint/2010/main" val="1517566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3FD25-6675-5933-8ECE-F156FE801CE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5767830-E532-2ACD-4FB1-BE39BEBEC08A}"/>
              </a:ext>
            </a:extLst>
          </p:cNvPr>
          <p:cNvPicPr>
            <a:picLocks noChangeAspect="1"/>
          </p:cNvPicPr>
          <p:nvPr/>
        </p:nvPicPr>
        <p:blipFill>
          <a:blip r:embed="rId2"/>
          <a:stretch>
            <a:fillRect/>
          </a:stretch>
        </p:blipFill>
        <p:spPr>
          <a:xfrm>
            <a:off x="1322647" y="1045653"/>
            <a:ext cx="9750357" cy="4905648"/>
          </a:xfrm>
          <a:prstGeom prst="rect">
            <a:avLst/>
          </a:prstGeom>
        </p:spPr>
      </p:pic>
    </p:spTree>
    <p:extLst>
      <p:ext uri="{BB962C8B-B14F-4D97-AF65-F5344CB8AC3E}">
        <p14:creationId xmlns:p14="http://schemas.microsoft.com/office/powerpoint/2010/main" val="1765932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51C2E-26D8-ECDF-C256-D1B1302B60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52538E-1871-E431-5AF2-5ED813E30F01}"/>
              </a:ext>
            </a:extLst>
          </p:cNvPr>
          <p:cNvSpPr>
            <a:spLocks noGrp="1"/>
          </p:cNvSpPr>
          <p:nvPr>
            <p:ph type="title"/>
          </p:nvPr>
        </p:nvSpPr>
        <p:spPr>
          <a:xfrm>
            <a:off x="924285" y="104276"/>
            <a:ext cx="10343429" cy="353438"/>
          </a:xfrm>
        </p:spPr>
        <p:txBody>
          <a:bodyPr>
            <a:normAutofit fontScale="90000"/>
          </a:bodyPr>
          <a:lstStyle/>
          <a:p>
            <a:br>
              <a:rPr lang="en-IN" dirty="0">
                <a:effectLst/>
              </a:rPr>
            </a:br>
            <a:r>
              <a:rPr lang="en-IN" sz="4400" dirty="0">
                <a:effectLst/>
              </a:rPr>
              <a:t>RENAMING COLUMN TO SPECIALIZATION</a:t>
            </a:r>
            <a:endParaRPr lang="en-IN" dirty="0"/>
          </a:p>
        </p:txBody>
      </p:sp>
      <p:pic>
        <p:nvPicPr>
          <p:cNvPr id="3" name="Picture 2">
            <a:extLst>
              <a:ext uri="{FF2B5EF4-FFF2-40B4-BE49-F238E27FC236}">
                <a16:creationId xmlns:a16="http://schemas.microsoft.com/office/drawing/2014/main" id="{473D9217-BD6B-344E-FB4F-19D2F24E7AF2}"/>
              </a:ext>
            </a:extLst>
          </p:cNvPr>
          <p:cNvPicPr>
            <a:picLocks noChangeAspect="1"/>
          </p:cNvPicPr>
          <p:nvPr/>
        </p:nvPicPr>
        <p:blipFill>
          <a:blip r:embed="rId2"/>
          <a:stretch>
            <a:fillRect/>
          </a:stretch>
        </p:blipFill>
        <p:spPr>
          <a:xfrm>
            <a:off x="704795" y="1238250"/>
            <a:ext cx="10771762" cy="5338755"/>
          </a:xfrm>
          <a:prstGeom prst="rect">
            <a:avLst/>
          </a:prstGeom>
        </p:spPr>
      </p:pic>
    </p:spTree>
    <p:extLst>
      <p:ext uri="{BB962C8B-B14F-4D97-AF65-F5344CB8AC3E}">
        <p14:creationId xmlns:p14="http://schemas.microsoft.com/office/powerpoint/2010/main" val="3274632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429B8-0D8E-594D-0BDB-23AE1F3CE1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3BECEE-D70A-374C-562B-6A5ED894935B}"/>
              </a:ext>
            </a:extLst>
          </p:cNvPr>
          <p:cNvSpPr>
            <a:spLocks noGrp="1"/>
          </p:cNvSpPr>
          <p:nvPr>
            <p:ph type="title"/>
          </p:nvPr>
        </p:nvSpPr>
        <p:spPr>
          <a:xfrm>
            <a:off x="963037" y="609600"/>
            <a:ext cx="10304519" cy="878732"/>
          </a:xfrm>
        </p:spPr>
        <p:txBody>
          <a:bodyPr>
            <a:normAutofit fontScale="90000"/>
          </a:bodyPr>
          <a:lstStyle/>
          <a:p>
            <a:r>
              <a:rPr lang="en-US" dirty="0"/>
              <a:t>NEW COLUMN DURATION CATEGORY</a:t>
            </a:r>
            <a:endParaRPr lang="en-IN" dirty="0"/>
          </a:p>
        </p:txBody>
      </p:sp>
      <p:pic>
        <p:nvPicPr>
          <p:cNvPr id="3" name="Picture 2">
            <a:extLst>
              <a:ext uri="{FF2B5EF4-FFF2-40B4-BE49-F238E27FC236}">
                <a16:creationId xmlns:a16="http://schemas.microsoft.com/office/drawing/2014/main" id="{5E3A92EE-0284-FEC2-24FB-0B245850B4B1}"/>
              </a:ext>
            </a:extLst>
          </p:cNvPr>
          <p:cNvPicPr>
            <a:picLocks noChangeAspect="1"/>
          </p:cNvPicPr>
          <p:nvPr/>
        </p:nvPicPr>
        <p:blipFill>
          <a:blip r:embed="rId2"/>
          <a:stretch>
            <a:fillRect/>
          </a:stretch>
        </p:blipFill>
        <p:spPr>
          <a:xfrm>
            <a:off x="1103629" y="1687044"/>
            <a:ext cx="9974094" cy="4980519"/>
          </a:xfrm>
          <a:prstGeom prst="rect">
            <a:avLst/>
          </a:prstGeom>
        </p:spPr>
      </p:pic>
    </p:spTree>
    <p:extLst>
      <p:ext uri="{BB962C8B-B14F-4D97-AF65-F5344CB8AC3E}">
        <p14:creationId xmlns:p14="http://schemas.microsoft.com/office/powerpoint/2010/main" val="578585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4986C-12C6-259F-2745-F7FCD06514C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36EDE59-FCA2-67C2-F728-F14DE75B194C}"/>
              </a:ext>
            </a:extLst>
          </p:cNvPr>
          <p:cNvPicPr>
            <a:picLocks noChangeAspect="1"/>
          </p:cNvPicPr>
          <p:nvPr/>
        </p:nvPicPr>
        <p:blipFill>
          <a:blip r:embed="rId2"/>
          <a:stretch>
            <a:fillRect/>
          </a:stretch>
        </p:blipFill>
        <p:spPr>
          <a:xfrm>
            <a:off x="1130746" y="609600"/>
            <a:ext cx="10136811" cy="6052273"/>
          </a:xfrm>
          <a:prstGeom prst="rect">
            <a:avLst/>
          </a:prstGeom>
        </p:spPr>
      </p:pic>
    </p:spTree>
    <p:extLst>
      <p:ext uri="{BB962C8B-B14F-4D97-AF65-F5344CB8AC3E}">
        <p14:creationId xmlns:p14="http://schemas.microsoft.com/office/powerpoint/2010/main" val="40396990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{14636222-2B62-466B-8DE7-B2EA1AB6D78B}tf55705232_win32</Template>
  <TotalTime>82</TotalTime>
  <Words>470</Words>
  <Application>Microsoft Office PowerPoint</Application>
  <PresentationFormat>Widescreen</PresentationFormat>
  <Paragraphs>48</Paragraphs>
  <Slides>34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Calibri</vt:lpstr>
      <vt:lpstr>Goudy Old Style</vt:lpstr>
      <vt:lpstr>Wingdings 2</vt:lpstr>
      <vt:lpstr>SlateVTI</vt:lpstr>
      <vt:lpstr>Presentation on  POWER BI </vt:lpstr>
      <vt:lpstr> AGENDA</vt:lpstr>
      <vt:lpstr>INTRODUCTION </vt:lpstr>
      <vt:lpstr>1:Connecting to the Data </vt:lpstr>
      <vt:lpstr>2: Data Cleaning &amp; Preparation</vt:lpstr>
      <vt:lpstr>PowerPoint Presentation</vt:lpstr>
      <vt:lpstr> RENAMING COLUMN TO SPECIALIZATION</vt:lpstr>
      <vt:lpstr>NEW COLUMN DURATION CATEGORY</vt:lpstr>
      <vt:lpstr>PowerPoint Presentation</vt:lpstr>
      <vt:lpstr>3: Creating Visualizations Total Number of Colleges </vt:lpstr>
      <vt:lpstr>Total Unique Courses </vt:lpstr>
      <vt:lpstr>% of Professional Courses </vt:lpstr>
      <vt:lpstr>Average Course Duration </vt:lpstr>
      <vt:lpstr>Bar Charts: Number of Courses by Course Category. </vt:lpstr>
      <vt:lpstr>College Count by District. </vt:lpstr>
      <vt:lpstr>Top 10 Colleges by Course Count using a Top N filter. </vt:lpstr>
      <vt:lpstr>Pie Charts: Aided vs Unaided (Aided Unaided). </vt:lpstr>
      <vt:lpstr>UG vs PG (Course_Type). </vt:lpstr>
      <vt:lpstr>Line Chart: Average Course Duration by District</vt:lpstr>
      <vt:lpstr>Filled Map: District as Location; Count of College_Name (Distinct) as value. </vt:lpstr>
      <vt:lpstr>Matrix: University (Rows) vs Course_Type (Columns) with average of Course_Duration_Months. </vt:lpstr>
      <vt:lpstr>  4: Adding Interactivity Course_Category  </vt:lpstr>
      <vt:lpstr>  Course_Type  </vt:lpstr>
      <vt:lpstr> COLLEGE_TYPE  </vt:lpstr>
      <vt:lpstr> Prof_NonProf </vt:lpstr>
      <vt:lpstr>Which district has the most colleges?</vt:lpstr>
      <vt:lpstr>Most common course categories?</vt:lpstr>
      <vt:lpstr>Universities with widest range of course types? </vt:lpstr>
      <vt:lpstr>Are unaided courses more common in professional or non-professional programs?</vt:lpstr>
      <vt:lpstr>College with longest average course duration?</vt:lpstr>
      <vt:lpstr>Top specialization in the state?</vt:lpstr>
      <vt:lpstr>PowerPoint Presentation</vt:lpstr>
      <vt:lpstr>KEY TAKE AWAYS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macherlakeerthana1@gmail.com</dc:creator>
  <cp:lastModifiedBy>macherlakeerthana1@gmail.com</cp:lastModifiedBy>
  <cp:revision>2</cp:revision>
  <dcterms:created xsi:type="dcterms:W3CDTF">2025-07-10T11:29:45Z</dcterms:created>
  <dcterms:modified xsi:type="dcterms:W3CDTF">2025-07-10T12:52:05Z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